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79" r:id="rId4"/>
    <p:sldId id="273" r:id="rId5"/>
    <p:sldId id="280" r:id="rId6"/>
    <p:sldId id="281" r:id="rId7"/>
    <p:sldId id="275" r:id="rId8"/>
    <p:sldId id="296" r:id="rId9"/>
    <p:sldId id="287" r:id="rId10"/>
    <p:sldId id="289" r:id="rId11"/>
    <p:sldId id="276" r:id="rId12"/>
    <p:sldId id="290" r:id="rId13"/>
    <p:sldId id="291" r:id="rId14"/>
    <p:sldId id="292" r:id="rId15"/>
    <p:sldId id="283" r:id="rId16"/>
    <p:sldId id="284" r:id="rId17"/>
    <p:sldId id="282" r:id="rId18"/>
    <p:sldId id="285" r:id="rId19"/>
    <p:sldId id="297" r:id="rId20"/>
    <p:sldId id="298" r:id="rId21"/>
    <p:sldId id="299" r:id="rId22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4"/>
    <p:restoredTop sz="53022" autoAdjust="0"/>
  </p:normalViewPr>
  <p:slideViewPr>
    <p:cSldViewPr snapToGrid="0">
      <p:cViewPr>
        <p:scale>
          <a:sx n="80" d="100"/>
          <a:sy n="80" d="100"/>
        </p:scale>
        <p:origin x="2072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BEA4A-0533-477C-826A-BE8C525883CA}" type="datetimeFigureOut">
              <a:rPr lang="de-AT" smtClean="0"/>
              <a:pPr/>
              <a:t>21.02.18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0CE0-0FB7-4786-88DF-4CC40E9B7655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202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5BF6-4315-4AD5-997A-F434CD55B49C}" type="datetimeFigureOut">
              <a:rPr lang="de-AT" smtClean="0"/>
              <a:pPr/>
              <a:t>21.02.18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197E-5972-4FC2-9201-0E9FC577D17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94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dx.doi.org/10.1111/cgf.12929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cs.ubc.ca/~tmm/courses/533-11/resources.html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362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37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113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also interesting: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State-of-the-Art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in Web-based Visualization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http://dx.doi.org/10.1111/cgf.12929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State of the art report archive (computer</a:t>
            </a:r>
            <a:r>
              <a:rPr lang="en-US" baseline="0" dirty="0" smtClean="0"/>
              <a:t> graphics forum / </a:t>
            </a:r>
            <a:r>
              <a:rPr lang="en-US" baseline="0" dirty="0" err="1" smtClean="0"/>
              <a:t>eurovis</a:t>
            </a:r>
            <a:r>
              <a:rPr lang="en-US" baseline="0" dirty="0" smtClean="0"/>
              <a:t>)</a:t>
            </a:r>
            <a:r>
              <a:rPr lang="en-US" dirty="0" smtClean="0"/>
              <a:t>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sites.google.com</a:t>
            </a:r>
            <a:r>
              <a:rPr lang="en-US" dirty="0" smtClean="0"/>
              <a:t>/site/</a:t>
            </a:r>
            <a:r>
              <a:rPr lang="en-US" dirty="0" err="1" smtClean="0"/>
              <a:t>drminchen</a:t>
            </a:r>
            <a:r>
              <a:rPr lang="en-US" dirty="0" smtClean="0"/>
              <a:t>/</a:t>
            </a:r>
            <a:r>
              <a:rPr lang="en-US" dirty="0" err="1" smtClean="0"/>
              <a:t>cgf</a:t>
            </a:r>
            <a:r>
              <a:rPr lang="en-US" dirty="0" smtClean="0"/>
              <a:t>-info/</a:t>
            </a:r>
            <a:r>
              <a:rPr lang="en-US" dirty="0" err="1" smtClean="0"/>
              <a:t>cgf</a:t>
            </a:r>
            <a:r>
              <a:rPr lang="en-US" dirty="0" smtClean="0"/>
              <a:t>-stars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37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376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my works: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scholar.google.at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citations?user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=84bS-PQAAAAJ&amp;hl=de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www.cg.tuwien.ac.at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/staff/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JohannesSorger.html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nice collection of further readings / links: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data sets, visualization packages and literature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turorials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books):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http://www.cs.ubc.ca/~tmm/courses/533-11/resources.html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17</a:t>
            </a:fld>
            <a:endParaRPr lang="de-A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362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94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25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90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90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Biggest</a:t>
            </a:r>
            <a:r>
              <a:rPr lang="en-US" baseline="0" dirty="0" smtClean="0"/>
              <a:t> conferences &amp; associated journals: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ieeevis.org</a:t>
            </a:r>
            <a:r>
              <a:rPr lang="en-US" dirty="0" smtClean="0"/>
              <a:t>/year/2018/welcome -- https://</a:t>
            </a:r>
            <a:r>
              <a:rPr lang="en-US" dirty="0" err="1" smtClean="0"/>
              <a:t>www.computer.org</a:t>
            </a:r>
            <a:r>
              <a:rPr lang="en-US" dirty="0" smtClean="0"/>
              <a:t>/web/</a:t>
            </a:r>
            <a:r>
              <a:rPr lang="en-US" dirty="0" err="1" smtClean="0"/>
              <a:t>tvcg</a:t>
            </a:r>
            <a:endParaRPr lang="en-US" dirty="0" smtClean="0"/>
          </a:p>
          <a:p>
            <a:r>
              <a:rPr lang="en-US" dirty="0" smtClean="0"/>
              <a:t>http://www.eurovis2018.org -- http://</a:t>
            </a:r>
            <a:r>
              <a:rPr lang="en-US" dirty="0" err="1" smtClean="0"/>
              <a:t>onlinelibrary.wiley.com</a:t>
            </a:r>
            <a:r>
              <a:rPr lang="en-US" dirty="0" smtClean="0"/>
              <a:t>/journal/10.1111/(ISSN)1467-8659</a:t>
            </a:r>
          </a:p>
          <a:p>
            <a:endParaRPr lang="en-US" dirty="0" smtClean="0"/>
          </a:p>
          <a:p>
            <a:r>
              <a:rPr lang="en-US" dirty="0" smtClean="0"/>
              <a:t>Paper collections:</a:t>
            </a:r>
          </a:p>
          <a:p>
            <a:r>
              <a:rPr lang="en-US" dirty="0" smtClean="0"/>
              <a:t>IEEE VIS: http://</a:t>
            </a:r>
            <a:r>
              <a:rPr lang="en-US" dirty="0" err="1" smtClean="0"/>
              <a:t>www.cad.zju.edu.cn</a:t>
            </a:r>
            <a:r>
              <a:rPr lang="en-US" dirty="0" smtClean="0"/>
              <a:t>/home/</a:t>
            </a:r>
            <a:r>
              <a:rPr lang="en-US" dirty="0" err="1" smtClean="0"/>
              <a:t>vagblog</a:t>
            </a:r>
            <a:r>
              <a:rPr lang="en-US" dirty="0" smtClean="0"/>
              <a:t>/?</a:t>
            </a:r>
            <a:r>
              <a:rPr lang="en-US" dirty="0" err="1" smtClean="0"/>
              <a:t>page_id</a:t>
            </a:r>
            <a:r>
              <a:rPr lang="en-US" dirty="0" smtClean="0"/>
              <a:t>=729</a:t>
            </a:r>
          </a:p>
          <a:p>
            <a:r>
              <a:rPr lang="en-US" dirty="0" smtClean="0"/>
              <a:t>Euro vis: http://</a:t>
            </a:r>
            <a:r>
              <a:rPr lang="en-US" dirty="0" err="1" smtClean="0"/>
              <a:t>www.cad.zju.edu.cn</a:t>
            </a:r>
            <a:r>
              <a:rPr lang="en-US" dirty="0" smtClean="0"/>
              <a:t>/home/</a:t>
            </a:r>
            <a:r>
              <a:rPr lang="en-US" dirty="0" err="1" smtClean="0"/>
              <a:t>vagblog</a:t>
            </a:r>
            <a:r>
              <a:rPr lang="en-US" dirty="0" smtClean="0"/>
              <a:t>/</a:t>
            </a:r>
            <a:r>
              <a:rPr lang="en-US" dirty="0" err="1" smtClean="0"/>
              <a:t>eurovispapers.html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90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30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09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197E-5972-4FC2-9201-0E9FC577D174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37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AT" dirty="0" err="1" smtClean="0"/>
              <a:t>Vis</a:t>
            </a:r>
            <a:r>
              <a:rPr lang="de-AT" dirty="0" smtClean="0"/>
              <a:t> Research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93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508669" cy="857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31" y="1014584"/>
            <a:ext cx="8847115" cy="3580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484" y="4609930"/>
            <a:ext cx="1698171" cy="502419"/>
          </a:xfrm>
        </p:spPr>
        <p:txBody>
          <a:bodyPr/>
          <a:lstStyle>
            <a:lvl1pPr algn="ctr">
              <a:defRPr sz="1400" b="0"/>
            </a:lvl1pPr>
          </a:lstStyle>
          <a:p>
            <a:r>
              <a:rPr lang="en-US" dirty="0" smtClean="0"/>
              <a:t>Johannes Sorger</a:t>
            </a:r>
            <a:br>
              <a:rPr lang="en-US" dirty="0" smtClean="0"/>
            </a:br>
            <a:r>
              <a:rPr lang="en-US" dirty="0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4312" y="4688596"/>
            <a:ext cx="4155376" cy="345086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pPr algn="l"/>
            <a:r>
              <a:rPr lang="en-US" dirty="0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3942" y="4724217"/>
            <a:ext cx="1046449" cy="273844"/>
          </a:xfrm>
        </p:spPr>
        <p:txBody>
          <a:bodyPr/>
          <a:lstStyle>
            <a:lvl1pPr>
              <a:defRPr sz="1400"/>
            </a:lvl1pPr>
          </a:lstStyle>
          <a:p>
            <a:fld id="{C18C9565-B6E1-40F1-86B5-1FC02A83FBC7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32" y="4609930"/>
            <a:ext cx="1084468" cy="5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9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Vis Research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01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Vis Research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582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Vis Research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5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Vis Research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28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Vis Research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599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Vis Research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87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Vis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8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458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Johannes Sorger / Data Stories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9565-B6E1-40F1-86B5-1FC02A83FBC7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 Motivation For Visualization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4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microsoft.com/office/2007/relationships/hdphoto" Target="../media/hdphoto1.wdp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111/cgf.1292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bc.ca/~tmm/courses/533-11/resourc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557590"/>
            <a:ext cx="9144000" cy="1023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1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1900"/>
            <a:ext cx="7772400" cy="1754980"/>
          </a:xfrm>
        </p:spPr>
        <p:txBody>
          <a:bodyPr>
            <a:noAutofit/>
          </a:bodyPr>
          <a:lstStyle/>
          <a:p>
            <a:r>
              <a:rPr lang="de-AT" dirty="0" smtClean="0"/>
              <a:t>An </a:t>
            </a:r>
            <a:r>
              <a:rPr lang="de-AT" dirty="0" err="1" smtClean="0"/>
              <a:t>Introduction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Motivation </a:t>
            </a:r>
            <a:r>
              <a:rPr lang="de-AT" dirty="0" err="1"/>
              <a:t>f</a:t>
            </a:r>
            <a:r>
              <a:rPr lang="de-AT" dirty="0" err="1" smtClean="0"/>
              <a:t>or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Visualization</a:t>
            </a:r>
            <a:r>
              <a:rPr lang="de-AT" dirty="0" smtClean="0"/>
              <a:t> Research</a:t>
            </a:r>
            <a:endParaRPr lang="de-AT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771" y="3552389"/>
            <a:ext cx="2232248" cy="10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mosion-project.eu/wp-content/uploads/2012/10/ait-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8133"/>
            <a:ext cx="128841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ihs\AppData\Local\Microsoft\Windows\Temporary Internet Files\Content.Word\ii_blue_nam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27" y="4683368"/>
            <a:ext cx="1181100" cy="35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upload.wikimedia.org/wikipedia/commons/thumb/a/a1/TU_Wien-Logo.svg/2000px-TU_Wien-Logo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82" y="4690504"/>
            <a:ext cx="1154723" cy="34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upload.wikimedia.org/wikipedia/commons/thumb/a/ac/Logo_GrazUTech-RGB.png/360px-Logo_GrazUTech-RGB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97" y="4491256"/>
            <a:ext cx="808398" cy="7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upload.wikimedia.org/wikipedia/commons/thumb/9/97/Logo_Wirtschaftsuniversit%C3%A4t_Wien.svg/2000px-Logo_Wirtschaftsuniversit%C3%A4t_Wien.sv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4622412"/>
            <a:ext cx="792088" cy="47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ihs\Documents\CSH Vienna\Corporate Identity\CI Members\MUW\MedUni_Hauptlogo_EN_RGB_300dp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19" y="4692956"/>
            <a:ext cx="1586771" cy="3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15593"/>
            <a:ext cx="9144000" cy="656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smtClean="0"/>
              <a:t>Data Stories 2018 </a:t>
            </a:r>
            <a:r>
              <a:rPr lang="mr-IN" b="1" dirty="0" smtClean="0"/>
              <a:t>–</a:t>
            </a:r>
            <a:r>
              <a:rPr lang="de-AT" b="1" dirty="0" smtClean="0"/>
              <a:t> Central European University</a:t>
            </a:r>
            <a:endParaRPr lang="de-AT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490632" y="3642754"/>
            <a:ext cx="7772400" cy="8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smtClean="0"/>
              <a:t>Johannes Sorger</a:t>
            </a:r>
            <a:endParaRPr lang="de-A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847116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Vis Theory / </a:t>
            </a:r>
            <a:r>
              <a:rPr lang="en-US" sz="3200" dirty="0"/>
              <a:t>charting the design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7" name="Picture 6" descr="pan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6300"/>
            <a:ext cx="9144000" cy="27494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8131" y="785984"/>
            <a:ext cx="8847115" cy="358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Taxonomies, typologies,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00150" y="4120634"/>
            <a:ext cx="6465820" cy="523220"/>
            <a:chOff x="1219200" y="4120634"/>
            <a:chExt cx="6465820" cy="523220"/>
          </a:xfrm>
        </p:grpSpPr>
        <p:sp>
          <p:nvSpPr>
            <p:cNvPr id="10" name="Rectangle 9"/>
            <p:cNvSpPr/>
            <p:nvPr/>
          </p:nvSpPr>
          <p:spPr>
            <a:xfrm>
              <a:off x="2801952" y="4120634"/>
              <a:ext cx="48830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panel talks starting at 5:30pm</a:t>
              </a:r>
              <a:endParaRPr lang="en-US" sz="28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19200" y="4182219"/>
              <a:ext cx="1485900" cy="400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1691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58" y="1451072"/>
            <a:ext cx="4621688" cy="2893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847116" cy="857250"/>
          </a:xfrm>
        </p:spPr>
        <p:txBody>
          <a:bodyPr>
            <a:noAutofit/>
          </a:bodyPr>
          <a:lstStyle/>
          <a:p>
            <a:r>
              <a:rPr lang="en-US" sz="3200" dirty="0"/>
              <a:t>VIS </a:t>
            </a:r>
            <a:r>
              <a:rPr lang="en-US" sz="3200" dirty="0" smtClean="0"/>
              <a:t>Theory / </a:t>
            </a:r>
            <a:r>
              <a:rPr lang="en-US" sz="3200" dirty="0"/>
              <a:t>charting the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Taxonomies</a:t>
            </a:r>
            <a:r>
              <a:rPr lang="en-US" dirty="0"/>
              <a:t>, typologies, models</a:t>
            </a:r>
          </a:p>
          <a:p>
            <a:r>
              <a:rPr lang="en-US" dirty="0" smtClean="0"/>
              <a:t>Methodologies</a:t>
            </a:r>
            <a:endParaRPr lang="en-US" dirty="0"/>
          </a:p>
          <a:p>
            <a:r>
              <a:rPr lang="en-US" dirty="0" smtClean="0"/>
              <a:t>State </a:t>
            </a:r>
            <a:r>
              <a:rPr lang="en-US" dirty="0"/>
              <a:t>of the </a:t>
            </a:r>
            <a:r>
              <a:rPr lang="en-US" dirty="0" smtClean="0"/>
              <a:t>art</a:t>
            </a:r>
          </a:p>
          <a:p>
            <a:r>
              <a:rPr lang="en-US" dirty="0" smtClean="0"/>
              <a:t>Evaluation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11</a:t>
            </a:fld>
            <a:endParaRPr lang="de-AT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900378"/>
            <a:ext cx="9144000" cy="4219726"/>
            <a:chOff x="0" y="900378"/>
            <a:chExt cx="9144000" cy="42197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151" y="900378"/>
              <a:ext cx="4907699" cy="348112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4412218"/>
              <a:ext cx="91440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AT" sz="2000" dirty="0" smtClean="0"/>
                <a:t>[</a:t>
              </a:r>
              <a:r>
                <a:rPr lang="en-US" sz="2000" dirty="0" err="1" smtClean="0"/>
                <a:t>Sedlmair</a:t>
              </a:r>
              <a:r>
                <a:rPr lang="en-US" sz="2000" dirty="0" smtClean="0"/>
                <a:t> et al., 2012, Design Study Methodology: </a:t>
              </a:r>
              <a:br>
                <a:rPr lang="en-US" sz="2000" dirty="0" smtClean="0"/>
              </a:br>
              <a:r>
                <a:rPr lang="en-US" sz="2000" dirty="0" smtClean="0"/>
                <a:t>Reflections from the Trenches and the Stacks]</a:t>
              </a:r>
              <a:endParaRPr lang="en-US" sz="2000" b="1" dirty="0" smtClean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291"/>
            <a:ext cx="9144000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 / Data Stories:</a:t>
            </a:r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Vis Research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12</a:t>
            </a:fld>
            <a:endParaRPr lang="de-A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93" y="0"/>
            <a:ext cx="6100107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69318"/>
            <a:ext cx="310515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sz="2000" dirty="0" smtClean="0"/>
              <a:t>[</a:t>
            </a:r>
            <a:r>
              <a:rPr lang="en-US" sz="2000" dirty="0" err="1" smtClean="0"/>
              <a:t>Munzner</a:t>
            </a:r>
            <a:r>
              <a:rPr lang="en-US" sz="2000" dirty="0" smtClean="0"/>
              <a:t>, 2009 ,A Nested Model for Visualization Design and Validation]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847116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Vis Theory / </a:t>
            </a:r>
            <a:r>
              <a:rPr lang="en-US" sz="3200" dirty="0"/>
              <a:t>charting the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3" y="1014584"/>
            <a:ext cx="8847115" cy="35800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Taxonomies</a:t>
            </a:r>
            <a:r>
              <a:rPr lang="en-US" sz="2800" dirty="0"/>
              <a:t>, typologies, models</a:t>
            </a:r>
          </a:p>
          <a:p>
            <a:r>
              <a:rPr lang="en-US" sz="2800" dirty="0" smtClean="0"/>
              <a:t>Methodologies</a:t>
            </a:r>
            <a:endParaRPr lang="en-US" sz="2800" dirty="0"/>
          </a:p>
          <a:p>
            <a:r>
              <a:rPr lang="en-US" sz="2800" dirty="0" smtClean="0"/>
              <a:t>State </a:t>
            </a:r>
            <a:r>
              <a:rPr lang="en-US" sz="2800" dirty="0"/>
              <a:t>of the </a:t>
            </a:r>
            <a:r>
              <a:rPr lang="en-US" sz="2800" dirty="0" smtClean="0"/>
              <a:t>art reports</a:t>
            </a:r>
          </a:p>
          <a:p>
            <a:r>
              <a:rPr lang="en-US" sz="2800" dirty="0" smtClean="0"/>
              <a:t>Evaluation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13</a:t>
            </a:fld>
            <a:endParaRPr lang="de-AT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772723"/>
            <a:ext cx="9144000" cy="2306305"/>
            <a:chOff x="0" y="2772723"/>
            <a:chExt cx="9144000" cy="2306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72723"/>
              <a:ext cx="9144000" cy="174212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4678918"/>
              <a:ext cx="914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AT" sz="2000" dirty="0" smtClean="0"/>
                <a:t>[</a:t>
              </a:r>
              <a:r>
                <a:rPr lang="en-US" sz="2000" dirty="0" smtClean="0"/>
                <a:t>Beck et al., 2016, A Taxonomy and Survey of Dynamic Graph Visualization]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81" y="1483181"/>
            <a:ext cx="4841716" cy="30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847116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Vis Theory / </a:t>
            </a:r>
            <a:r>
              <a:rPr lang="en-US" sz="3200" dirty="0"/>
              <a:t>charting the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Taxonomies</a:t>
            </a:r>
            <a:r>
              <a:rPr lang="en-US" sz="2800" dirty="0"/>
              <a:t>, typologies, models</a:t>
            </a:r>
          </a:p>
          <a:p>
            <a:r>
              <a:rPr lang="en-US" sz="2800" dirty="0" smtClean="0"/>
              <a:t>Methodologies</a:t>
            </a:r>
            <a:endParaRPr lang="en-US" sz="2800" dirty="0"/>
          </a:p>
          <a:p>
            <a:r>
              <a:rPr lang="en-US" sz="2800" dirty="0" smtClean="0"/>
              <a:t>State </a:t>
            </a:r>
            <a:r>
              <a:rPr lang="en-US" sz="2800" dirty="0"/>
              <a:t>of the </a:t>
            </a:r>
            <a:r>
              <a:rPr lang="en-US" sz="2800" dirty="0" smtClean="0"/>
              <a:t>art reports</a:t>
            </a:r>
          </a:p>
          <a:p>
            <a:r>
              <a:rPr lang="en-US" sz="2800" dirty="0" smtClean="0"/>
              <a:t>Evaluation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14</a:t>
            </a:fld>
            <a:endParaRPr lang="de-AT" dirty="0"/>
          </a:p>
        </p:txBody>
      </p:sp>
      <p:pic>
        <p:nvPicPr>
          <p:cNvPr id="10" name="Picture 9" descr="research0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353" y="1809750"/>
            <a:ext cx="3124960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3" y="1483181"/>
            <a:ext cx="4994534" cy="31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508669" cy="857250"/>
          </a:xfrm>
        </p:spPr>
        <p:txBody>
          <a:bodyPr>
            <a:noAutofit/>
          </a:bodyPr>
          <a:lstStyle/>
          <a:p>
            <a:r>
              <a:rPr lang="en-US" dirty="0" smtClean="0"/>
              <a:t>Vis Research / practice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8131" y="1014584"/>
            <a:ext cx="8847115" cy="3580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Goal = creating novel </a:t>
            </a:r>
            <a:r>
              <a:rPr lang="en-US" i="1" u="sng" dirty="0" smtClean="0"/>
              <a:t>expressive &amp; effective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dirty="0" smtClean="0"/>
              <a:t>techniques </a:t>
            </a:r>
            <a:r>
              <a:rPr lang="en-US" dirty="0" smtClean="0"/>
              <a:t>and</a:t>
            </a:r>
            <a:r>
              <a:rPr lang="en-US" b="1" dirty="0" smtClean="0"/>
              <a:t> systems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Challenges = </a:t>
            </a:r>
            <a:r>
              <a:rPr lang="en-US" b="1" dirty="0" smtClean="0"/>
              <a:t>limitations</a:t>
            </a:r>
            <a:r>
              <a:rPr lang="en-US" dirty="0" smtClean="0"/>
              <a:t> of</a:t>
            </a:r>
          </a:p>
          <a:p>
            <a:pPr lvl="1"/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Displays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1674149"/>
            <a:ext cx="9144000" cy="3404879"/>
            <a:chOff x="0" y="1674149"/>
            <a:chExt cx="9144000" cy="3404879"/>
          </a:xfrm>
        </p:grpSpPr>
        <p:pic>
          <p:nvPicPr>
            <p:cNvPr id="13" name="Picture 12" descr="d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0250" y="1674149"/>
              <a:ext cx="2933700" cy="284070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0" y="4678918"/>
              <a:ext cx="9144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de-AT" sz="2000" dirty="0" smtClean="0"/>
                <a:t>[</a:t>
              </a:r>
              <a:r>
                <a:rPr lang="en-US" sz="2000" dirty="0" err="1" smtClean="0"/>
                <a:t>Bostok</a:t>
              </a:r>
              <a:r>
                <a:rPr lang="en-US" sz="2000" dirty="0" smtClean="0"/>
                <a:t> et al., 2011, </a:t>
              </a:r>
              <a:r>
                <a:rPr lang="de-AT" sz="2000" dirty="0" smtClean="0"/>
                <a:t>D³ Data-Driven Documents</a:t>
              </a:r>
              <a:r>
                <a:rPr lang="en-US" sz="2000" dirty="0" smtClean="0"/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508669" cy="857250"/>
          </a:xfrm>
        </p:spPr>
        <p:txBody>
          <a:bodyPr>
            <a:noAutofit/>
          </a:bodyPr>
          <a:lstStyle/>
          <a:p>
            <a:r>
              <a:rPr lang="en-US" dirty="0"/>
              <a:t>Vis Research </a:t>
            </a:r>
            <a:r>
              <a:rPr lang="en-US" dirty="0" smtClean="0"/>
              <a:t>/ practice</a:t>
            </a:r>
            <a:endParaRPr lang="en-US" dirty="0"/>
          </a:p>
        </p:txBody>
      </p:sp>
      <p:pic>
        <p:nvPicPr>
          <p:cNvPr id="9" name="Picture 2" descr="C:\Users\jsorger\Dropbox\VRVis\BioVis 2013\tshi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97" y="1500154"/>
            <a:ext cx="3821291" cy="2287998"/>
          </a:xfrm>
          <a:prstGeom prst="rect">
            <a:avLst/>
          </a:prstGeom>
          <a:noFill/>
        </p:spPr>
      </p:pic>
      <p:pic>
        <p:nvPicPr>
          <p:cNvPr id="11" name="Picture 10" descr="a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390" y="1500154"/>
            <a:ext cx="3992096" cy="228799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5484" y="869444"/>
            <a:ext cx="8493007" cy="3580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Domain specific problems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3955599"/>
            <a:ext cx="9143999" cy="1187901"/>
            <a:chOff x="0" y="3955599"/>
            <a:chExt cx="9143999" cy="1187901"/>
          </a:xfrm>
        </p:grpSpPr>
        <p:sp>
          <p:nvSpPr>
            <p:cNvPr id="13" name="Rectangle 12"/>
            <p:cNvSpPr/>
            <p:nvPr/>
          </p:nvSpPr>
          <p:spPr>
            <a:xfrm>
              <a:off x="0" y="3962400"/>
              <a:ext cx="9143999" cy="118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7" name="Picture 3" descr="F:\ceu keynote files\dn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875" y="3955599"/>
              <a:ext cx="8096250" cy="1057275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4958000" y="869444"/>
            <a:ext cx="3738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=&gt; </a:t>
            </a:r>
            <a:r>
              <a:rPr lang="en-US" sz="3200" b="1" dirty="0"/>
              <a:t>Design Studies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Conclusion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8" name="Picture 7" descr="shapin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3507" y="1409194"/>
            <a:ext cx="1300608" cy="1543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54" y="2449323"/>
            <a:ext cx="5809091" cy="2663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54" y="2545244"/>
            <a:ext cx="5809091" cy="2536792"/>
          </a:xfrm>
          <a:prstGeom prst="rect">
            <a:avLst/>
          </a:prstGeom>
        </p:spPr>
      </p:pic>
      <p:pic>
        <p:nvPicPr>
          <p:cNvPr id="26" name="Picture 25" descr="research2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6" b="92075" l="4853" r="97743">
                        <a14:foregroundMark x1="70993" y1="27666" x2="70993" y2="27666"/>
                        <a14:foregroundMark x1="78442" y1="27666" x2="63544" y2="28674"/>
                        <a14:foregroundMark x1="38375" y1="61816" x2="38375" y2="61816"/>
                        <a14:foregroundMark x1="45034" y1="52305" x2="45034" y2="52305"/>
                        <a14:foregroundMark x1="39052" y1="77954" x2="39052" y2="77954"/>
                        <a14:foregroundMark x1="78442" y1="53314" x2="78442" y2="53314"/>
                        <a14:foregroundMark x1="52483" y1="28674" x2="52483" y2="28674"/>
                        <a14:foregroundMark x1="52483" y1="28674" x2="52483" y2="28674"/>
                        <a14:foregroundMark x1="52483" y1="28674" x2="52483" y2="28674"/>
                        <a14:foregroundMark x1="31716" y1="43804" x2="30926" y2="72190"/>
                        <a14:foregroundMark x1="85102" y1="58069" x2="72460" y2="58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930" y="1623028"/>
            <a:ext cx="1658623" cy="1298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-135579"/>
            <a:ext cx="9443077" cy="5307910"/>
            <a:chOff x="0" y="-135579"/>
            <a:chExt cx="9443077" cy="5307910"/>
          </a:xfrm>
        </p:grpSpPr>
        <p:sp>
          <p:nvSpPr>
            <p:cNvPr id="34" name="Rectangle 33"/>
            <p:cNvSpPr/>
            <p:nvPr/>
          </p:nvSpPr>
          <p:spPr>
            <a:xfrm>
              <a:off x="0" y="3774234"/>
              <a:ext cx="9144000" cy="13671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93928" y="-135579"/>
              <a:ext cx="9144000" cy="11685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AT" b="1" dirty="0" err="1" smtClean="0"/>
                <a:t>Thank</a:t>
              </a:r>
              <a:r>
                <a:rPr lang="de-AT" b="1" dirty="0" smtClean="0"/>
                <a:t> </a:t>
              </a:r>
              <a:r>
                <a:rPr lang="de-AT" b="1" dirty="0" err="1" smtClean="0"/>
                <a:t>you</a:t>
              </a:r>
              <a:r>
                <a:rPr lang="de-AT" b="1" dirty="0" smtClean="0"/>
                <a:t>!</a:t>
              </a:r>
              <a:endParaRPr lang="de-AT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68026" y="3912787"/>
              <a:ext cx="2232248" cy="103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itle 1"/>
            <p:cNvSpPr txBox="1">
              <a:spLocks/>
            </p:cNvSpPr>
            <p:nvPr/>
          </p:nvSpPr>
          <p:spPr>
            <a:xfrm>
              <a:off x="1670677" y="3750853"/>
              <a:ext cx="7772400" cy="8534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AT" sz="3600" dirty="0" smtClean="0"/>
                <a:t>Johannes Sorger</a:t>
              </a:r>
              <a:endParaRPr lang="de-A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1698386" y="4318890"/>
              <a:ext cx="6129432" cy="8534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de-AT" sz="3600" dirty="0" smtClean="0"/>
                <a:t>sorger@csh.ac.at</a:t>
              </a:r>
              <a:endParaRPr lang="de-A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214255"/>
            <a:ext cx="9144000" cy="13671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1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1900"/>
            <a:ext cx="9144000" cy="1754980"/>
          </a:xfrm>
        </p:spPr>
        <p:txBody>
          <a:bodyPr>
            <a:noAutofit/>
          </a:bodyPr>
          <a:lstStyle/>
          <a:p>
            <a:r>
              <a:rPr lang="de-AT" b="1" dirty="0" smtClean="0"/>
              <a:t>Thank you!</a:t>
            </a:r>
            <a:endParaRPr lang="de-AT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026" y="3372263"/>
            <a:ext cx="2232248" cy="10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mosion-project.eu/wp-content/uploads/2012/10/ait-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8133"/>
            <a:ext cx="128841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ihs\AppData\Local\Microsoft\Windows\Temporary Internet Files\Content.Word\ii_blue_nam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27" y="4683368"/>
            <a:ext cx="1181100" cy="35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upload.wikimedia.org/wikipedia/commons/thumb/a/a1/TU_Wien-Logo.svg/2000px-TU_Wien-Logo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82" y="4690504"/>
            <a:ext cx="1154723" cy="34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upload.wikimedia.org/wikipedia/commons/thumb/a/ac/Logo_GrazUTech-RGB.png/360px-Logo_GrazUTech-RGB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97" y="4491256"/>
            <a:ext cx="808398" cy="7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upload.wikimedia.org/wikipedia/commons/thumb/9/97/Logo_Wirtschaftsuniversit%C3%A4t_Wien.svg/2000px-Logo_Wirtschaftsuniversit%C3%A4t_Wien.sv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4622412"/>
            <a:ext cx="792088" cy="47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ihs\Documents\CSH Vienna\Corporate Identity\CI Members\MUW\MedUni_Hauptlogo_EN_RGB_300dp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19" y="4692956"/>
            <a:ext cx="1586771" cy="3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15593"/>
            <a:ext cx="9144000" cy="656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Data Stories 2018 </a:t>
            </a:r>
            <a:r>
              <a:rPr lang="mr-IN" dirty="0" smtClean="0"/>
              <a:t>–</a:t>
            </a:r>
            <a:r>
              <a:rPr lang="de-AT" dirty="0" smtClean="0"/>
              <a:t> Central European University</a:t>
            </a:r>
            <a:endParaRPr lang="de-AT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70677" y="3130119"/>
            <a:ext cx="7772400" cy="8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3600" dirty="0" smtClean="0"/>
              <a:t>Johannes Sorger</a:t>
            </a:r>
            <a:endParaRPr lang="de-A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98386" y="3698156"/>
            <a:ext cx="6129432" cy="85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3600" dirty="0" smtClean="0"/>
              <a:t>sorger@csh.ac.at</a:t>
            </a:r>
            <a:endParaRPr lang="de-A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Biggest conferences &amp; associated journals:</a:t>
            </a:r>
          </a:p>
          <a:p>
            <a:r>
              <a:rPr lang="en-US" dirty="0"/>
              <a:t>http://</a:t>
            </a:r>
            <a:r>
              <a:rPr lang="en-US" dirty="0" err="1"/>
              <a:t>ieeevis.org</a:t>
            </a:r>
            <a:r>
              <a:rPr lang="en-US" dirty="0"/>
              <a:t>/year/2018/welcome -- https://</a:t>
            </a:r>
            <a:r>
              <a:rPr lang="en-US" dirty="0" err="1"/>
              <a:t>www.computer.org</a:t>
            </a:r>
            <a:r>
              <a:rPr lang="en-US" dirty="0"/>
              <a:t>/web/</a:t>
            </a:r>
            <a:r>
              <a:rPr lang="en-US" dirty="0" err="1"/>
              <a:t>tvcg</a:t>
            </a:r>
            <a:endParaRPr lang="en-US" dirty="0"/>
          </a:p>
          <a:p>
            <a:r>
              <a:rPr lang="en-US" dirty="0"/>
              <a:t>http://www.eurovis2018.org -- http://</a:t>
            </a:r>
            <a:r>
              <a:rPr lang="en-US" dirty="0" err="1"/>
              <a:t>onlinelibrary.wiley.com</a:t>
            </a:r>
            <a:r>
              <a:rPr lang="en-US" dirty="0"/>
              <a:t>/journal/10.1111/(ISSN)1467-8659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Paper collections:</a:t>
            </a:r>
          </a:p>
          <a:p>
            <a:r>
              <a:rPr lang="en-US" dirty="0"/>
              <a:t>IEEE VIS: http://</a:t>
            </a:r>
            <a:r>
              <a:rPr lang="en-US" dirty="0" err="1"/>
              <a:t>www.cad.zju.edu.cn</a:t>
            </a:r>
            <a:r>
              <a:rPr lang="en-US" dirty="0"/>
              <a:t>/home/</a:t>
            </a:r>
            <a:r>
              <a:rPr lang="en-US" dirty="0" err="1"/>
              <a:t>vagblog</a:t>
            </a:r>
            <a:r>
              <a:rPr lang="en-US" dirty="0"/>
              <a:t>/?</a:t>
            </a:r>
            <a:r>
              <a:rPr lang="en-US" dirty="0" err="1"/>
              <a:t>page_id</a:t>
            </a:r>
            <a:r>
              <a:rPr lang="en-US" dirty="0"/>
              <a:t>=729</a:t>
            </a:r>
          </a:p>
          <a:p>
            <a:r>
              <a:rPr lang="en-US" dirty="0"/>
              <a:t>Euro vis: http://</a:t>
            </a:r>
            <a:r>
              <a:rPr lang="en-US" dirty="0" err="1"/>
              <a:t>www.cad.zju.edu.cn</a:t>
            </a:r>
            <a:r>
              <a:rPr lang="en-US" dirty="0"/>
              <a:t>/home/</a:t>
            </a:r>
            <a:r>
              <a:rPr lang="en-US" dirty="0" err="1"/>
              <a:t>vagblog</a:t>
            </a:r>
            <a:r>
              <a:rPr lang="en-US" dirty="0"/>
              <a:t>/</a:t>
            </a:r>
            <a:r>
              <a:rPr lang="en-US" dirty="0" err="1"/>
              <a:t>eurovispapers.html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501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as a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7" name="Content Placeholder 6" descr="shaping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5632" y="857250"/>
            <a:ext cx="4298189" cy="2806572"/>
          </a:xfrm>
        </p:spPr>
      </p:pic>
      <p:sp>
        <p:nvSpPr>
          <p:cNvPr id="10" name="TextBox 9"/>
          <p:cNvSpPr txBox="1"/>
          <p:nvPr/>
        </p:nvSpPr>
        <p:spPr>
          <a:xfrm>
            <a:off x="7313156" y="4038212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Explore</a:t>
            </a:r>
            <a:endParaRPr lang="de-AT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113" y="4018673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err="1" smtClean="0"/>
              <a:t>Convey</a:t>
            </a:r>
            <a:endParaRPr lang="de-AT" sz="3200" dirty="0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32" y="857250"/>
            <a:ext cx="4298188" cy="2806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73" y="2004586"/>
            <a:ext cx="3335826" cy="2171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" y="1714500"/>
            <a:ext cx="3376930" cy="2532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" y="1714500"/>
            <a:ext cx="3376930" cy="2532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73" y="2004586"/>
            <a:ext cx="3335826" cy="21716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31835" y="3520445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err="1" smtClean="0"/>
              <a:t>Represent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0538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State of the art report archive (computer graphics forum / </a:t>
            </a:r>
            <a:r>
              <a:rPr lang="en-US" sz="2400" dirty="0" err="1"/>
              <a:t>eurovis</a:t>
            </a:r>
            <a:r>
              <a:rPr lang="en-US" sz="2400" dirty="0"/>
              <a:t>):</a:t>
            </a:r>
          </a:p>
          <a:p>
            <a:r>
              <a:rPr lang="en-US" sz="2400" dirty="0"/>
              <a:t>https://</a:t>
            </a:r>
            <a:r>
              <a:rPr lang="en-US" sz="2400" dirty="0" err="1"/>
              <a:t>sites.google.com</a:t>
            </a:r>
            <a:r>
              <a:rPr lang="en-US" sz="2400" dirty="0"/>
              <a:t>/site/</a:t>
            </a:r>
            <a:r>
              <a:rPr lang="en-US" sz="2400" dirty="0" err="1"/>
              <a:t>drminchen</a:t>
            </a:r>
            <a:r>
              <a:rPr lang="en-US" sz="2400" dirty="0"/>
              <a:t>/</a:t>
            </a:r>
            <a:r>
              <a:rPr lang="en-US" sz="2400" dirty="0" err="1"/>
              <a:t>cgf</a:t>
            </a:r>
            <a:r>
              <a:rPr lang="en-US" sz="2400" dirty="0"/>
              <a:t>-info/</a:t>
            </a:r>
            <a:r>
              <a:rPr lang="en-US" sz="2400" dirty="0" err="1"/>
              <a:t>cgf</a:t>
            </a:r>
            <a:r>
              <a:rPr lang="en-US" sz="2400" dirty="0"/>
              <a:t>-stars</a:t>
            </a:r>
          </a:p>
          <a:p>
            <a:endParaRPr lang="en-US" sz="2400" dirty="0"/>
          </a:p>
          <a:p>
            <a:r>
              <a:rPr lang="en-US" sz="2400" dirty="0"/>
              <a:t>Maybe also interesting:</a:t>
            </a:r>
          </a:p>
          <a:p>
            <a:r>
              <a:rPr lang="en-US" sz="2400" dirty="0"/>
              <a:t>State-of-the-Art Report in Web-based Visualization </a:t>
            </a:r>
            <a:r>
              <a:rPr lang="en-US" sz="2400" u="sng" dirty="0">
                <a:hlinkClick r:id="rId2"/>
              </a:rPr>
              <a:t>http://dx.doi.org/10.1111/cgf.12929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624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List of my </a:t>
            </a:r>
            <a:r>
              <a:rPr lang="en-US" dirty="0" smtClean="0"/>
              <a:t>work: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scholar.google.at</a:t>
            </a:r>
            <a:r>
              <a:rPr lang="en-US" dirty="0"/>
              <a:t>/</a:t>
            </a:r>
            <a:r>
              <a:rPr lang="en-US" dirty="0" err="1"/>
              <a:t>citations?user</a:t>
            </a:r>
            <a:r>
              <a:rPr lang="en-US" dirty="0"/>
              <a:t>=84bS-PQAAAAJ&amp;hl=de</a:t>
            </a:r>
          </a:p>
          <a:p>
            <a:r>
              <a:rPr lang="en-US" dirty="0"/>
              <a:t>https://</a:t>
            </a:r>
            <a:r>
              <a:rPr lang="en-US" dirty="0" err="1"/>
              <a:t>www.cg.tuwien.ac.at</a:t>
            </a:r>
            <a:r>
              <a:rPr lang="en-US" dirty="0"/>
              <a:t>/staff/</a:t>
            </a:r>
            <a:r>
              <a:rPr lang="en-US" dirty="0" err="1"/>
              <a:t>JohannesSorger.html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very </a:t>
            </a:r>
            <a:r>
              <a:rPr lang="en-US" dirty="0"/>
              <a:t>nice collection of further readings / links: available data sets, visualization packages and literature (</a:t>
            </a:r>
            <a:r>
              <a:rPr lang="en-US" dirty="0" err="1"/>
              <a:t>turorials</a:t>
            </a:r>
            <a:r>
              <a:rPr lang="en-US" dirty="0"/>
              <a:t>, books):</a:t>
            </a:r>
            <a:br>
              <a:rPr lang="en-US" dirty="0"/>
            </a:br>
            <a:r>
              <a:rPr lang="en-US" u="sng" dirty="0">
                <a:hlinkClick r:id="rId2"/>
              </a:rPr>
              <a:t>http://www.cs.ubc.ca/~</a:t>
            </a:r>
            <a:r>
              <a:rPr lang="en-US" u="sng" dirty="0" smtClean="0">
                <a:hlinkClick r:id="rId2"/>
              </a:rPr>
              <a:t>tmm/courses/533-11/resources.html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75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as a Tool</a:t>
            </a:r>
            <a:endParaRPr lang="en-US" dirty="0"/>
          </a:p>
        </p:txBody>
      </p:sp>
      <p:pic>
        <p:nvPicPr>
          <p:cNvPr id="7" name="Content Placeholder 6" descr="shaping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35" y="1000828"/>
            <a:ext cx="4571193" cy="35798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8" name="Picture 7" descr="shaping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099" y="3387990"/>
            <a:ext cx="837637" cy="9937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76953" y="965207"/>
            <a:ext cx="4667047" cy="3644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Visualization approaches</a:t>
            </a:r>
          </a:p>
          <a:p>
            <a:r>
              <a:rPr lang="en-US" sz="2800" dirty="0" smtClean="0"/>
              <a:t>Users tasks</a:t>
            </a:r>
          </a:p>
          <a:p>
            <a:r>
              <a:rPr lang="en-US" sz="2800" dirty="0" smtClean="0"/>
              <a:t>Domain problems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Goal: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understanding potential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</a:t>
            </a:r>
            <a:r>
              <a:rPr lang="en-US" sz="2800" dirty="0" smtClean="0"/>
              <a:t>evelop better tools</a:t>
            </a:r>
          </a:p>
        </p:txBody>
      </p:sp>
    </p:spTree>
    <p:extLst>
      <p:ext uri="{BB962C8B-B14F-4D97-AF65-F5344CB8AC3E}">
        <p14:creationId xmlns:p14="http://schemas.microsoft.com/office/powerpoint/2010/main" val="20665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 </a:t>
            </a:r>
            <a:r>
              <a:rPr lang="en-US" dirty="0" smtClean="0"/>
              <a:t>Research / </a:t>
            </a:r>
            <a:r>
              <a:rPr lang="en-US" dirty="0"/>
              <a:t>Context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2325231" y="943737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/>
              <a:t>Computer Graphics</a:t>
            </a:r>
            <a:endParaRPr lang="de-AT" sz="3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28604" y="1712687"/>
            <a:ext cx="2615396" cy="2426280"/>
            <a:chOff x="6528604" y="1712687"/>
            <a:chExt cx="2615396" cy="2426280"/>
          </a:xfrm>
        </p:grpSpPr>
        <p:pic>
          <p:nvPicPr>
            <p:cNvPr id="10" name="Picture 9" descr="compv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2874" y="2401858"/>
              <a:ext cx="2611126" cy="17371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28604" y="1712687"/>
              <a:ext cx="2615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/>
                <a:t>Comp. Vision</a:t>
              </a:r>
              <a:endParaRPr lang="de-AT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3143" y="1712687"/>
            <a:ext cx="3178628" cy="2505853"/>
            <a:chOff x="3193143" y="1712687"/>
            <a:chExt cx="3178628" cy="2505853"/>
          </a:xfrm>
        </p:grpSpPr>
        <p:pic>
          <p:nvPicPr>
            <p:cNvPr id="9" name="Picture 8" descr="3-minar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3143" y="2322285"/>
              <a:ext cx="3178628" cy="18962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41484" y="1712687"/>
              <a:ext cx="2479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200" dirty="0" smtClean="0"/>
                <a:t>Visualization</a:t>
              </a:r>
              <a:endParaRPr lang="de-AT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087" y="1712687"/>
            <a:ext cx="3728859" cy="2975357"/>
            <a:chOff x="87087" y="1712687"/>
            <a:chExt cx="3728859" cy="2975357"/>
          </a:xfrm>
        </p:grpSpPr>
        <p:sp>
          <p:nvSpPr>
            <p:cNvPr id="8" name="Rectangle 7"/>
            <p:cNvSpPr/>
            <p:nvPr/>
          </p:nvSpPr>
          <p:spPr>
            <a:xfrm>
              <a:off x="181618" y="4041713"/>
              <a:ext cx="36343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dirty="0" smtClean="0"/>
                <a:t>[Jimenez et al, 2014,</a:t>
              </a:r>
              <a:br>
                <a:rPr lang="de-AT" dirty="0" smtClean="0"/>
              </a:br>
              <a:r>
                <a:rPr lang="de-AT" dirty="0" smtClean="0"/>
                <a:t>Separable Subsurface Scattering]</a:t>
              </a:r>
              <a:endParaRPr lang="de-AT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7087" y="1712687"/>
              <a:ext cx="2915355" cy="2377669"/>
              <a:chOff x="87087" y="1712687"/>
              <a:chExt cx="2915355" cy="2377669"/>
            </a:xfrm>
          </p:grpSpPr>
          <p:pic>
            <p:nvPicPr>
              <p:cNvPr id="1026" name="Picture 2" descr="F:\ceu keynote files\render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7087" y="2450469"/>
                <a:ext cx="2915355" cy="1639887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8343" y="1712687"/>
                <a:ext cx="2074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3200" dirty="0" smtClean="0"/>
                  <a:t>Rendering</a:t>
                </a:r>
                <a:endParaRPr lang="de-AT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99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 </a:t>
            </a:r>
            <a:r>
              <a:rPr lang="en-US" dirty="0" smtClean="0"/>
              <a:t>Research /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13" name="TextBox 12"/>
          <p:cNvSpPr txBox="1"/>
          <p:nvPr/>
        </p:nvSpPr>
        <p:spPr>
          <a:xfrm>
            <a:off x="2115750" y="969818"/>
            <a:ext cx="4912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Visualization Categories</a:t>
            </a:r>
            <a:endParaRPr lang="de-AT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37084" y="3837712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Story Telling</a:t>
            </a:r>
            <a:endParaRPr lang="de-AT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211" y="3837712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Exploration</a:t>
            </a:r>
            <a:endParaRPr lang="de-AT" sz="3200" dirty="0"/>
          </a:p>
        </p:txBody>
      </p:sp>
      <p:pic>
        <p:nvPicPr>
          <p:cNvPr id="17" name="Picture 16" descr="expl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038" y="1591783"/>
            <a:ext cx="2743199" cy="2138554"/>
          </a:xfrm>
          <a:prstGeom prst="rect">
            <a:avLst/>
          </a:prstGeom>
        </p:spPr>
      </p:pic>
      <p:pic>
        <p:nvPicPr>
          <p:cNvPr id="18" name="Picture 17" descr="expl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173" y="1468582"/>
            <a:ext cx="3569146" cy="23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20436" y="3879273"/>
            <a:ext cx="8229600" cy="7065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 </a:t>
            </a:r>
            <a:r>
              <a:rPr lang="en-US" dirty="0" smtClean="0"/>
              <a:t>Research /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13" name="TextBox 12"/>
          <p:cNvSpPr txBox="1"/>
          <p:nvPr/>
        </p:nvSpPr>
        <p:spPr>
          <a:xfrm>
            <a:off x="2138994" y="872833"/>
            <a:ext cx="4866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Visualization Sub Fields</a:t>
            </a:r>
            <a:endParaRPr lang="de-AT" sz="3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9288" y="1662542"/>
            <a:ext cx="3111950" cy="2992312"/>
            <a:chOff x="199288" y="1662542"/>
            <a:chExt cx="3111950" cy="2992312"/>
          </a:xfrm>
        </p:grpSpPr>
        <p:sp>
          <p:nvSpPr>
            <p:cNvPr id="16" name="TextBox 15"/>
            <p:cNvSpPr txBox="1"/>
            <p:nvPr/>
          </p:nvSpPr>
          <p:spPr>
            <a:xfrm>
              <a:off x="800098" y="3823857"/>
              <a:ext cx="1910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2400" dirty="0" smtClean="0"/>
                <a:t>Scientific</a:t>
              </a:r>
              <a:br>
                <a:rPr lang="de-AT" sz="2400" dirty="0" smtClean="0"/>
              </a:br>
              <a:r>
                <a:rPr lang="de-AT" sz="2400" dirty="0" smtClean="0"/>
                <a:t>Visualization</a:t>
              </a:r>
              <a:endParaRPr lang="de-AT" sz="2400" dirty="0"/>
            </a:p>
          </p:txBody>
        </p:sp>
        <p:pic>
          <p:nvPicPr>
            <p:cNvPr id="11" name="Picture 3" descr="C:\Users\hannes\Documents\Dropbox\Dropbox\VRVis\BioVis 2013\cluttered-wt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99288" y="1662542"/>
              <a:ext cx="3111950" cy="2116125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3408213" y="1761515"/>
            <a:ext cx="2826922" cy="2893339"/>
            <a:chOff x="3408213" y="1761515"/>
            <a:chExt cx="2826922" cy="2893339"/>
          </a:xfrm>
        </p:grpSpPr>
        <p:sp>
          <p:nvSpPr>
            <p:cNvPr id="12" name="TextBox 11"/>
            <p:cNvSpPr txBox="1"/>
            <p:nvPr/>
          </p:nvSpPr>
          <p:spPr>
            <a:xfrm>
              <a:off x="3866509" y="3823857"/>
              <a:ext cx="1910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2400" dirty="0" smtClean="0"/>
                <a:t>Information</a:t>
              </a:r>
              <a:br>
                <a:rPr lang="de-AT" sz="2400" dirty="0" smtClean="0"/>
              </a:br>
              <a:r>
                <a:rPr lang="de-AT" sz="2400" dirty="0" smtClean="0"/>
                <a:t>Visualization</a:t>
              </a:r>
              <a:endParaRPr lang="de-AT" sz="2400" dirty="0"/>
            </a:p>
          </p:txBody>
        </p:sp>
        <p:pic>
          <p:nvPicPr>
            <p:cNvPr id="19" name="Picture 3" descr="C:\Users\jsorger\Dropbox\VRVis\Formulare für DA Anmeldung\Vortrag\04 - Visual Encoding\rep_01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408213" y="1761515"/>
              <a:ext cx="2826922" cy="2062409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6322691" y="1454724"/>
            <a:ext cx="2821309" cy="3200130"/>
            <a:chOff x="6322691" y="1454724"/>
            <a:chExt cx="2821309" cy="3200130"/>
          </a:xfrm>
        </p:grpSpPr>
        <p:sp>
          <p:nvSpPr>
            <p:cNvPr id="14" name="TextBox 13"/>
            <p:cNvSpPr txBox="1"/>
            <p:nvPr/>
          </p:nvSpPr>
          <p:spPr>
            <a:xfrm>
              <a:off x="6580049" y="3823857"/>
              <a:ext cx="2306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2400" dirty="0" smtClean="0"/>
                <a:t>Visual Analysis</a:t>
              </a:r>
            </a:p>
            <a:p>
              <a:pPr algn="ctr"/>
              <a:r>
                <a:rPr lang="de-AT" sz="2400" dirty="0" smtClean="0"/>
                <a:t>Science &amp;Tech.</a:t>
              </a:r>
              <a:endParaRPr lang="de-AT" sz="2400" dirty="0"/>
            </a:p>
          </p:txBody>
        </p:sp>
        <p:pic>
          <p:nvPicPr>
            <p:cNvPr id="20" name="Picture 19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2691" y="1454724"/>
              <a:ext cx="2821309" cy="2261754"/>
            </a:xfrm>
            <a:prstGeom prst="rect">
              <a:avLst/>
            </a:prstGeom>
          </p:spPr>
        </p:pic>
        <p:pic>
          <p:nvPicPr>
            <p:cNvPr id="21" name="Picture 20" descr="Mouse-Cursor-Arow-Fix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9508" y="3047999"/>
              <a:ext cx="594492" cy="890155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089564" y="3879274"/>
            <a:ext cx="374072" cy="7065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ectangle 26"/>
          <p:cNvSpPr/>
          <p:nvPr/>
        </p:nvSpPr>
        <p:spPr>
          <a:xfrm>
            <a:off x="6068291" y="3879274"/>
            <a:ext cx="374072" cy="7065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99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 Research /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30" y="1029891"/>
            <a:ext cx="8847115" cy="358003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Understanding visualization (theory)</a:t>
            </a:r>
          </a:p>
          <a:p>
            <a:endParaRPr lang="en-US" dirty="0"/>
          </a:p>
          <a:p>
            <a:r>
              <a:rPr lang="en-US" dirty="0" smtClean="0"/>
              <a:t>Develop novel algorithms (practice)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2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847116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Vis Theory / </a:t>
            </a:r>
            <a:r>
              <a:rPr lang="en-US" sz="3200" dirty="0"/>
              <a:t>charting the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" y="1014584"/>
            <a:ext cx="8847115" cy="35800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Taxonomies</a:t>
            </a:r>
            <a:r>
              <a:rPr lang="en-US" sz="2800" dirty="0"/>
              <a:t>, typologies, models</a:t>
            </a:r>
          </a:p>
          <a:p>
            <a:r>
              <a:rPr lang="en-US" sz="2800" dirty="0" smtClean="0"/>
              <a:t>Methodologies</a:t>
            </a:r>
            <a:endParaRPr lang="en-US" sz="2800" dirty="0"/>
          </a:p>
          <a:p>
            <a:r>
              <a:rPr lang="en-US" sz="2800" dirty="0" smtClean="0"/>
              <a:t>State </a:t>
            </a:r>
            <a:r>
              <a:rPr lang="en-US" sz="2800" dirty="0"/>
              <a:t>of the </a:t>
            </a:r>
            <a:r>
              <a:rPr lang="en-US" sz="2800" dirty="0" smtClean="0"/>
              <a:t>art reports</a:t>
            </a:r>
          </a:p>
          <a:p>
            <a:r>
              <a:rPr lang="en-US" sz="2800" dirty="0" smtClean="0"/>
              <a:t>Evaluation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3" y="1483181"/>
            <a:ext cx="4994536" cy="3127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1483181"/>
            <a:ext cx="4994535" cy="3127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1483181"/>
            <a:ext cx="4994535" cy="3127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3" y="1483181"/>
            <a:ext cx="4994534" cy="3127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3" y="1483181"/>
            <a:ext cx="4994534" cy="3127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19" y="3941079"/>
            <a:ext cx="1727225" cy="11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0" y="0"/>
            <a:ext cx="8847116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Vis Theory / </a:t>
            </a:r>
            <a:r>
              <a:rPr lang="en-US" sz="3200" dirty="0"/>
              <a:t>charting the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Taxonomies</a:t>
            </a:r>
            <a:r>
              <a:rPr lang="en-US" dirty="0"/>
              <a:t>, typologies, </a:t>
            </a:r>
            <a:r>
              <a:rPr lang="en-US" b="1" dirty="0"/>
              <a:t>models</a:t>
            </a:r>
          </a:p>
          <a:p>
            <a:r>
              <a:rPr lang="en-US" dirty="0" smtClean="0"/>
              <a:t>Methodologies</a:t>
            </a:r>
            <a:endParaRPr lang="en-US" dirty="0"/>
          </a:p>
          <a:p>
            <a:r>
              <a:rPr lang="en-US" dirty="0" smtClean="0"/>
              <a:t>State </a:t>
            </a:r>
            <a:r>
              <a:rPr lang="en-US" dirty="0"/>
              <a:t>of the </a:t>
            </a:r>
            <a:r>
              <a:rPr lang="en-US" dirty="0" smtClean="0"/>
              <a:t>art reports</a:t>
            </a:r>
          </a:p>
          <a:p>
            <a:r>
              <a:rPr lang="en-US" dirty="0" smtClean="0"/>
              <a:t>Evaluation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Johannes Sorger</a:t>
            </a:r>
            <a:br>
              <a:rPr lang="en-US" smtClean="0"/>
            </a:br>
            <a:r>
              <a:rPr lang="en-US" smtClean="0"/>
              <a:t>Data Stories / CEU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 Motivation for Visualization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9565-B6E1-40F1-86B5-1FC02A83FBC7}" type="slidenum">
              <a:rPr lang="de-AT" smtClean="0"/>
              <a:pPr/>
              <a:t>9</a:t>
            </a:fld>
            <a:endParaRPr lang="de-AT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658563"/>
            <a:ext cx="9144000" cy="2942264"/>
            <a:chOff x="0" y="1601413"/>
            <a:chExt cx="9144000" cy="2942264"/>
          </a:xfrm>
        </p:grpSpPr>
        <p:pic>
          <p:nvPicPr>
            <p:cNvPr id="8" name="Picture 7" descr="pipeli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1413"/>
              <a:ext cx="9144000" cy="23809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77173" y="4020457"/>
              <a:ext cx="4589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800" b="1" dirty="0" smtClean="0"/>
                <a:t>The Visualization Pipeline</a:t>
              </a:r>
              <a:endParaRPr lang="de-AT" sz="28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4668618"/>
            <a:ext cx="7467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dirty="0" smtClean="0"/>
              <a:t>[Fuchs, Hauser, 2009, Visualization of Multi-Variate Scientific Data]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691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666</Words>
  <Application>Microsoft Macintosh PowerPoint</Application>
  <PresentationFormat>On-screen Show (16:9)</PresentationFormat>
  <Paragraphs>206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Mangal</vt:lpstr>
      <vt:lpstr>Open Sans</vt:lpstr>
      <vt:lpstr>Symbol</vt:lpstr>
      <vt:lpstr>Arial</vt:lpstr>
      <vt:lpstr>Office Theme</vt:lpstr>
      <vt:lpstr>An Introduction to and Motivation for Visualization Research</vt:lpstr>
      <vt:lpstr>Visualization as a Tool</vt:lpstr>
      <vt:lpstr>Visualization as a Tool</vt:lpstr>
      <vt:lpstr>Vis Research / Context</vt:lpstr>
      <vt:lpstr>Vis Research / Overview</vt:lpstr>
      <vt:lpstr>Vis Research / Overview</vt:lpstr>
      <vt:lpstr>Vis Research / Goals</vt:lpstr>
      <vt:lpstr>Vis Theory / charting the design space</vt:lpstr>
      <vt:lpstr>Vis Theory / charting the design space</vt:lpstr>
      <vt:lpstr>Vis Theory / charting the design space</vt:lpstr>
      <vt:lpstr>VIS Theory / charting the design space</vt:lpstr>
      <vt:lpstr>PowerPoint Presentation</vt:lpstr>
      <vt:lpstr>Vis Theory / charting the design space</vt:lpstr>
      <vt:lpstr>Vis Theory / charting the design space</vt:lpstr>
      <vt:lpstr>Vis Research / practice</vt:lpstr>
      <vt:lpstr>Vis Research / practice</vt:lpstr>
      <vt:lpstr>Conclusion</vt:lpstr>
      <vt:lpstr>Thank you!</vt:lpstr>
      <vt:lpstr>Further reading:</vt:lpstr>
      <vt:lpstr>Further reading:</vt:lpstr>
      <vt:lpstr>Further reading: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</dc:title>
  <dc:creator>ihs</dc:creator>
  <cp:lastModifiedBy>Johannes Sorger</cp:lastModifiedBy>
  <cp:revision>180</cp:revision>
  <cp:lastPrinted>2017-05-23T07:01:37Z</cp:lastPrinted>
  <dcterms:created xsi:type="dcterms:W3CDTF">2016-04-12T06:10:58Z</dcterms:created>
  <dcterms:modified xsi:type="dcterms:W3CDTF">2018-02-22T12:17:41Z</dcterms:modified>
</cp:coreProperties>
</file>